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 Thin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Thin-bold.fntdata"/><Relationship Id="rId21" Type="http://schemas.openxmlformats.org/officeDocument/2006/relationships/font" Target="fonts/RobotoThin-regular.fntdata"/><Relationship Id="rId24" Type="http://schemas.openxmlformats.org/officeDocument/2006/relationships/font" Target="fonts/RobotoThin-boldItalic.fntdata"/><Relationship Id="rId23" Type="http://schemas.openxmlformats.org/officeDocument/2006/relationships/font" Target="fonts/RobotoThin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font" Target="fonts/Raleway-regular.fntdata"/><Relationship Id="rId16" Type="http://schemas.openxmlformats.org/officeDocument/2006/relationships/slide" Target="slides/slide10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da0b8beb1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2da0b8beb1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2f24fc88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12f24fc88e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e55aee9e7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12e55aee9e7_2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da0b8be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da0b8be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e55aee9e7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12e55aee9e7_2_1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e97e578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2e97e578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e55aee9e7_2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2e55aee9e7_2_1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e97e5787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12e97e57875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2e55aee9e7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12e55aee9e7_2_1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rgbClr val="1482AB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-1" y="0"/>
            <a:ext cx="9144000" cy="3429001"/>
          </a:xfrm>
          <a:custGeom>
            <a:rect b="b" l="l" r="r" t="t"/>
            <a:pathLst>
              <a:path extrusionOk="0" h="4572001" w="1219200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>
            <p:ph type="ctrTitle"/>
          </p:nvPr>
        </p:nvSpPr>
        <p:spPr>
          <a:xfrm>
            <a:off x="342900" y="3720103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6457950" y="3720103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84" name="Google Shape;184;p19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p19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6" name="Google Shape;186;p19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87" name="Google Shape;187;p19"/>
          <p:cNvCxnSpPr/>
          <p:nvPr/>
        </p:nvCxnSpPr>
        <p:spPr>
          <a:xfrm rot="10800000">
            <a:off x="6290132" y="3948080"/>
            <a:ext cx="0" cy="685800"/>
          </a:xfrm>
          <a:prstGeom prst="straightConnector1">
            <a:avLst/>
          </a:prstGeom>
          <a:noFill/>
          <a:ln cap="flat" cmpd="sng" w="19050">
            <a:solidFill>
              <a:srgbClr val="1482A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91" name="Google Shape;191;p20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0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20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rgbClr val="1D9AA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-1" y="0"/>
            <a:ext cx="9144000" cy="3429001"/>
          </a:xfrm>
          <a:custGeom>
            <a:rect b="b" l="l" r="r" t="t"/>
            <a:pathLst>
              <a:path extrusionOk="0" h="4572001" w="1219200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1"/>
          <p:cNvSpPr txBox="1"/>
          <p:nvPr>
            <p:ph type="title"/>
          </p:nvPr>
        </p:nvSpPr>
        <p:spPr>
          <a:xfrm>
            <a:off x="342900" y="3720103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b="0"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6457950" y="3720103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0" name="Google Shape;200;p21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02" name="Google Shape;202;p21"/>
          <p:cNvCxnSpPr/>
          <p:nvPr/>
        </p:nvCxnSpPr>
        <p:spPr>
          <a:xfrm rot="10800000">
            <a:off x="6290132" y="3948080"/>
            <a:ext cx="0" cy="685800"/>
          </a:xfrm>
          <a:prstGeom prst="straightConnector1">
            <a:avLst/>
          </a:prstGeom>
          <a:noFill/>
          <a:ln cap="flat" cmpd="sng" w="19050">
            <a:solidFill>
              <a:srgbClr val="1482A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768095" y="1714500"/>
            <a:ext cx="356616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06" name="Google Shape;206;p22"/>
          <p:cNvSpPr txBox="1"/>
          <p:nvPr>
            <p:ph idx="2" type="body"/>
          </p:nvPr>
        </p:nvSpPr>
        <p:spPr>
          <a:xfrm>
            <a:off x="4491990" y="1714500"/>
            <a:ext cx="356616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07" name="Google Shape;207;p22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" name="Google Shape;208;p22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9" name="Google Shape;209;p22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" type="body"/>
          </p:nvPr>
        </p:nvSpPr>
        <p:spPr>
          <a:xfrm>
            <a:off x="768096" y="1634727"/>
            <a:ext cx="3566160" cy="617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102875" spcFirstLastPara="1" rIns="1028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213" name="Google Shape;213;p23"/>
          <p:cNvSpPr txBox="1"/>
          <p:nvPr>
            <p:ph idx="2" type="body"/>
          </p:nvPr>
        </p:nvSpPr>
        <p:spPr>
          <a:xfrm>
            <a:off x="768096" y="2225841"/>
            <a:ext cx="3566160" cy="25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14" name="Google Shape;214;p23"/>
          <p:cNvSpPr txBox="1"/>
          <p:nvPr>
            <p:ph idx="3" type="body"/>
          </p:nvPr>
        </p:nvSpPr>
        <p:spPr>
          <a:xfrm>
            <a:off x="4493166" y="1634727"/>
            <a:ext cx="3566160" cy="617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102875" spcFirstLastPara="1" rIns="1028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215" name="Google Shape;215;p23"/>
          <p:cNvSpPr txBox="1"/>
          <p:nvPr>
            <p:ph idx="4" type="body"/>
          </p:nvPr>
        </p:nvSpPr>
        <p:spPr>
          <a:xfrm>
            <a:off x="4493166" y="2225841"/>
            <a:ext cx="3566160" cy="25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3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1" name="Google Shape;221;p24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2" name="Google Shape;222;p24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24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6" name="Google Shape;226;p25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p25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768096" y="353632"/>
            <a:ext cx="3291840" cy="1303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000"/>
              <a:buFont typeface="Twentieth Century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4286250" y="617220"/>
            <a:ext cx="4258818" cy="388848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Char char="🢝"/>
              <a:defRPr sz="1500"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Char char="🢝"/>
              <a:defRPr sz="1200"/>
            </a:lvl9pPr>
          </a:lstStyle>
          <a:p/>
        </p:txBody>
      </p:sp>
      <p:sp>
        <p:nvSpPr>
          <p:cNvPr id="231" name="Google Shape;231;p26"/>
          <p:cNvSpPr txBox="1"/>
          <p:nvPr>
            <p:ph idx="2" type="body"/>
          </p:nvPr>
        </p:nvSpPr>
        <p:spPr>
          <a:xfrm>
            <a:off x="768096" y="1693130"/>
            <a:ext cx="3291840" cy="28217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8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232" name="Google Shape;232;p26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3" name="Google Shape;233;p26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p26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type="title"/>
          </p:nvPr>
        </p:nvSpPr>
        <p:spPr>
          <a:xfrm>
            <a:off x="342900" y="3720104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7" name="Google Shape;237;p27"/>
          <p:cNvSpPr/>
          <p:nvPr>
            <p:ph idx="2" type="pic"/>
          </p:nvPr>
        </p:nvSpPr>
        <p:spPr>
          <a:xfrm>
            <a:off x="0" y="-1"/>
            <a:ext cx="9141714" cy="3429000"/>
          </a:xfrm>
          <a:prstGeom prst="rect">
            <a:avLst/>
          </a:prstGeom>
          <a:solidFill>
            <a:srgbClr val="76CEEF"/>
          </a:solidFill>
          <a:ln>
            <a:noFill/>
          </a:ln>
        </p:spPr>
      </p:sp>
      <p:sp>
        <p:nvSpPr>
          <p:cNvPr id="238" name="Google Shape;238;p27"/>
          <p:cNvSpPr txBox="1"/>
          <p:nvPr>
            <p:ph idx="1" type="body"/>
          </p:nvPr>
        </p:nvSpPr>
        <p:spPr>
          <a:xfrm>
            <a:off x="6457950" y="3720104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39" name="Google Shape;239;p27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27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1" name="Google Shape;241;p27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42" name="Google Shape;242;p27"/>
          <p:cNvCxnSpPr/>
          <p:nvPr/>
        </p:nvCxnSpPr>
        <p:spPr>
          <a:xfrm rot="10800000">
            <a:off x="6290132" y="3948080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5" name="Google Shape;245;p28"/>
          <p:cNvSpPr txBox="1"/>
          <p:nvPr>
            <p:ph idx="1" type="body"/>
          </p:nvPr>
        </p:nvSpPr>
        <p:spPr>
          <a:xfrm rot="5400000">
            <a:off x="2904363" y="-421767"/>
            <a:ext cx="3017520" cy="729005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46" name="Google Shape;246;p28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7" name="Google Shape;247;p28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8" name="Google Shape;248;p28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 rot="5400000">
            <a:off x="5500688" y="1614488"/>
            <a:ext cx="4057650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34275" spcFirstLastPara="1" rIns="34275" wrap="square" tIns="68575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1" name="Google Shape;251;p29"/>
          <p:cNvSpPr txBox="1"/>
          <p:nvPr>
            <p:ph idx="1" type="body"/>
          </p:nvPr>
        </p:nvSpPr>
        <p:spPr>
          <a:xfrm rot="5400000">
            <a:off x="1557338" y="-242887"/>
            <a:ext cx="4057650" cy="56864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252" name="Google Shape;252;p29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3" name="Google Shape;253;p29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4" name="Google Shape;254;p29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55" name="Google Shape;255;p29"/>
          <p:cNvCxnSpPr/>
          <p:nvPr/>
        </p:nvCxnSpPr>
        <p:spPr>
          <a:xfrm rot="10800000">
            <a:off x="7543800" y="44447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b="0" i="0" sz="3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3655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Twentieth Century"/>
              <a:buChar char=" "/>
              <a:defRPr b="0" i="0" sz="17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75" name="Google Shape;175;p18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76" name="Google Shape;176;p18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77" name="Google Shape;177;p18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78" name="Google Shape;178;p18"/>
          <p:cNvCxnSpPr/>
          <p:nvPr/>
        </p:nvCxnSpPr>
        <p:spPr>
          <a:xfrm rot="10800000">
            <a:off x="571500" y="619743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8375"/>
            <a:ext cx="9144000" cy="467512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0"/>
          <p:cNvSpPr txBox="1"/>
          <p:nvPr>
            <p:ph idx="4294967295" type="ctrTitle"/>
          </p:nvPr>
        </p:nvSpPr>
        <p:spPr>
          <a:xfrm>
            <a:off x="2936200" y="1433025"/>
            <a:ext cx="5318100" cy="13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4C1130"/>
                </a:solidFill>
              </a:rPr>
              <a:t>Traze-to-Get-Her</a:t>
            </a:r>
            <a:endParaRPr sz="4800">
              <a:solidFill>
                <a:srgbClr val="4C113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FCE5CD"/>
                </a:solidFill>
              </a:rPr>
              <a:t>Vaccination Tracker</a:t>
            </a:r>
            <a:r>
              <a:rPr lang="en-GB" sz="4800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2" name="Google Shape;26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3475" y="1603225"/>
            <a:ext cx="1452737" cy="13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/>
          <p:nvPr>
            <p:ph type="title"/>
          </p:nvPr>
        </p:nvSpPr>
        <p:spPr>
          <a:xfrm>
            <a:off x="768096" y="438912"/>
            <a:ext cx="72900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</a:pPr>
            <a:r>
              <a:rPr lang="en-GB"/>
              <a:t>Team mates</a:t>
            </a:r>
            <a:endParaRPr/>
          </a:p>
        </p:txBody>
      </p:sp>
      <p:sp>
        <p:nvSpPr>
          <p:cNvPr id="330" name="Google Shape;330;p39"/>
          <p:cNvSpPr txBox="1"/>
          <p:nvPr>
            <p:ph idx="1" type="body"/>
          </p:nvPr>
        </p:nvSpPr>
        <p:spPr>
          <a:xfrm>
            <a:off x="768096" y="1714500"/>
            <a:ext cx="72900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Gilbert Zhuo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Goh Yi Fan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Eric See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John Chan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Li Yanmei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Lim Yen-yon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635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268" name="Google Shape;268;p31"/>
          <p:cNvSpPr txBox="1"/>
          <p:nvPr>
            <p:ph idx="1" type="body"/>
          </p:nvPr>
        </p:nvSpPr>
        <p:spPr>
          <a:xfrm>
            <a:off x="768095" y="1563624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20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develop a reliable, secure and accurate vaccination verification system that provides governments, businesses and other institutions with a single source of truth. </a:t>
            </a:r>
            <a:endParaRPr/>
          </a:p>
          <a:p>
            <a:pPr indent="-25400" lvl="1" marL="20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20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system will be an upgrade from the existing TraceTogether app, called Traze-To-Get Her.</a:t>
            </a:r>
            <a:endParaRPr/>
          </a:p>
          <a:p>
            <a:pPr indent="0" lvl="1" marL="10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1" marL="20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system employs the use of blockchain technology to authenticate &amp; endorse COVID-19 vaccination certifications.</a:t>
            </a:r>
            <a:endParaRPr/>
          </a:p>
          <a:p>
            <a:pPr indent="0" lvl="1" marL="10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hutterstock_429987889_edited.jpg" id="269" name="Google Shape;269;p31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32"/>
          <p:cNvGrpSpPr/>
          <p:nvPr/>
        </p:nvGrpSpPr>
        <p:grpSpPr>
          <a:xfrm>
            <a:off x="1591203" y="2775951"/>
            <a:ext cx="6201060" cy="867116"/>
            <a:chOff x="1593000" y="2322568"/>
            <a:chExt cx="5957975" cy="643500"/>
          </a:xfrm>
        </p:grpSpPr>
        <p:sp>
          <p:nvSpPr>
            <p:cNvPr id="275" name="Google Shape;275;p3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Verification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Individual submits Digital vaccination cert via Traze-to-Get Mobile </a:t>
              </a: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application.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Document is verified by submitting the Digital cert and individual details via Verification portal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2" name="Google Shape;282;p32"/>
          <p:cNvGrpSpPr/>
          <p:nvPr/>
        </p:nvGrpSpPr>
        <p:grpSpPr>
          <a:xfrm>
            <a:off x="1591203" y="1893153"/>
            <a:ext cx="6201060" cy="867116"/>
            <a:chOff x="1593000" y="2322568"/>
            <a:chExt cx="5957975" cy="643500"/>
          </a:xfrm>
        </p:grpSpPr>
        <p:sp>
          <p:nvSpPr>
            <p:cNvPr id="283" name="Google Shape;283;p3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Vaccination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Government conducts vaccination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Digital vaccination cert given to individual via emai to to his/her </a:t>
              </a: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Traze-to-Get Mobile application.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00"/>
                <a:buFont typeface="Roboto"/>
                <a:buChar char="●"/>
              </a:pPr>
              <a:r>
                <a:rPr lang="en-GB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Hash of cert with individual details stored on blockchain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0" name="Google Shape;290;p32"/>
          <p:cNvSpPr txBox="1"/>
          <p:nvPr>
            <p:ph idx="4294967295" type="title"/>
          </p:nvPr>
        </p:nvSpPr>
        <p:spPr>
          <a:xfrm>
            <a:off x="727650" y="105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Flow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type="title"/>
          </p:nvPr>
        </p:nvSpPr>
        <p:spPr>
          <a:xfrm>
            <a:off x="4892350" y="438900"/>
            <a:ext cx="3922800" cy="35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</a:pPr>
            <a:r>
              <a:rPr lang="en-GB"/>
              <a:t>PRODUCTION ENVIRONMENT</a:t>
            </a:r>
            <a:endParaRPr/>
          </a:p>
        </p:txBody>
      </p:sp>
      <p:pic>
        <p:nvPicPr>
          <p:cNvPr id="296" name="Google Shape;29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7224" y="288100"/>
            <a:ext cx="3583925" cy="480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/>
          <p:nvPr>
            <p:ph type="title"/>
          </p:nvPr>
        </p:nvSpPr>
        <p:spPr>
          <a:xfrm>
            <a:off x="768096" y="438912"/>
            <a:ext cx="7290000" cy="1124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UAT/DEVELOPMENT ENVIRONMENT</a:t>
            </a:r>
            <a:endParaRPr/>
          </a:p>
        </p:txBody>
      </p:sp>
      <p:sp>
        <p:nvSpPr>
          <p:cNvPr id="302" name="Google Shape;302;p34"/>
          <p:cNvSpPr txBox="1"/>
          <p:nvPr>
            <p:ph idx="1" type="body"/>
          </p:nvPr>
        </p:nvSpPr>
        <p:spPr>
          <a:xfrm>
            <a:off x="768096" y="1714500"/>
            <a:ext cx="7290000" cy="3017400"/>
          </a:xfrm>
          <a:prstGeom prst="rect">
            <a:avLst/>
          </a:prstGeom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n-GB"/>
              <a:t>We will be using local laptop. Here are the list of tools we are using: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07950" lvl="0" marL="63500" rtl="0" algn="l">
              <a:spcBef>
                <a:spcPts val="2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</a:t>
            </a:r>
            <a:r>
              <a:rPr lang="en-GB"/>
              <a:t>REMIX – Testing</a:t>
            </a:r>
            <a:endParaRPr/>
          </a:p>
          <a:p>
            <a:pPr indent="-107950" lvl="0" marL="63500" rtl="0" algn="l">
              <a:spcBef>
                <a:spcPts val="11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Ganache – Local TestNet Simulator</a:t>
            </a:r>
            <a:endParaRPr/>
          </a:p>
          <a:p>
            <a:pPr indent="-107950" lvl="0" marL="63500" rtl="0" algn="l">
              <a:spcBef>
                <a:spcPts val="11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Truffle – Solidity Framework Helper</a:t>
            </a:r>
            <a:endParaRPr/>
          </a:p>
          <a:p>
            <a:pPr indent="-107950" lvl="0" marL="63500" rtl="0" algn="l">
              <a:spcBef>
                <a:spcPts val="11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Programming – Solidity, Node</a:t>
            </a:r>
            <a:endParaRPr/>
          </a:p>
          <a:p>
            <a:pPr indent="-107950" lvl="0" marL="63500" rtl="0" algn="l">
              <a:spcBef>
                <a:spcPts val="11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Visual Code – IDE</a:t>
            </a:r>
            <a:endParaRPr/>
          </a:p>
          <a:p>
            <a:pPr indent="-107950" lvl="0" marL="63500" rtl="0" algn="l">
              <a:spcBef>
                <a:spcPts val="110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 RinkeBy – Cloud TestNet Simulator (for production deployment)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/>
        </p:nvSpPr>
        <p:spPr>
          <a:xfrm>
            <a:off x="3484442" y="2203315"/>
            <a:ext cx="21750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accent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DEMO</a:t>
            </a:r>
            <a:endParaRPr b="1" sz="6000">
              <a:solidFill>
                <a:schemeClr val="accen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08" name="Google Shape;308;p35"/>
          <p:cNvSpPr txBox="1"/>
          <p:nvPr/>
        </p:nvSpPr>
        <p:spPr>
          <a:xfrm>
            <a:off x="2492300" y="3236650"/>
            <a:ext cx="40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wentieth Century"/>
                <a:ea typeface="Twentieth Century"/>
                <a:cs typeface="Twentieth Century"/>
                <a:sym typeface="Twentieth Century"/>
              </a:rPr>
              <a:t>*Trace-To-Get Her Mobile Application is not shown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/>
          <p:nvPr/>
        </p:nvSpPr>
        <p:spPr>
          <a:xfrm>
            <a:off x="3484442" y="2203315"/>
            <a:ext cx="21750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accent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QnA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7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</a:pPr>
            <a:r>
              <a:rPr lang="en-GB"/>
              <a:t>Considerations</a:t>
            </a:r>
            <a:endParaRPr/>
          </a:p>
        </p:txBody>
      </p:sp>
      <p:sp>
        <p:nvSpPr>
          <p:cNvPr id="319" name="Google Shape;319;p37"/>
          <p:cNvSpPr txBox="1"/>
          <p:nvPr>
            <p:ph idx="1" type="body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lnSpcReduction="20000"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Should be a private blockchain operated by the government. Otherwise if stay public, the follow should be considered:</a:t>
            </a:r>
            <a:endParaRPr/>
          </a:p>
          <a:p>
            <a:pPr indent="-3175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cost is required for every verification/transaction </a:t>
            </a:r>
            <a:endParaRPr/>
          </a:p>
          <a:p>
            <a:pPr indent="-3175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wallet is required for user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Privacy - Some of the information store on chain could be shifted to off-chain storage.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Technically, an more secure login (like Singpass) should be used for </a:t>
            </a:r>
            <a:r>
              <a:rPr lang="en-GB"/>
              <a:t>frontend login instead of wallet.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635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gral">
  <a:themeElements>
    <a:clrScheme name="Integral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